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400"/>
              </a:spcBef>
              <a:buClr>
                <a:srgbClr val="151845"/>
              </a:buClr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i="1"/>
              <a:t>Instructor</a:t>
            </a:r>
            <a:r>
              <a:rPr b="1" i="1"/>
              <a:t> Notes:</a:t>
            </a:r>
          </a:p>
          <a:p>
            <a:pPr marL="228600" indent="-228600" defTabSz="914400">
              <a:spcBef>
                <a:spcPts val="600"/>
              </a:spcBef>
              <a:buClr>
                <a:srgbClr val="151845"/>
              </a:buClr>
              <a:buSzPct val="100000"/>
              <a:buFont typeface="Wingdings"/>
              <a:buChar char=""/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Please customize this slide prior to the course</a:t>
            </a:r>
          </a:p>
          <a:p>
            <a:pPr marL="228600" indent="-228600" defTabSz="914400">
              <a:spcBef>
                <a:spcPts val="600"/>
              </a:spcBef>
              <a:buClr>
                <a:srgbClr val="151845"/>
              </a:buClr>
              <a:buSzPct val="100000"/>
              <a:buFont typeface="Wingdings"/>
              <a:buChar char=""/>
              <a:defRPr sz="1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Provide a current head shot, your name, any credentials that you would like to include as well as a fun fact about yourself	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gradFill flip="none" rotWithShape="1"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2460157" y="4265712"/>
            <a:ext cx="19601656" cy="2309119"/>
          </a:xfrm>
          <a:prstGeom prst="rect">
            <a:avLst/>
          </a:prstGeom>
        </p:spPr>
        <p:txBody>
          <a:bodyPr/>
          <a:lstStyle>
            <a:lvl1pPr algn="l">
              <a:defRPr sz="9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Click to edit Master title style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374714"/>
            <a:ext cx="24384001" cy="13341282"/>
            <a:chOff x="0" y="0"/>
            <a:chExt cx="24384000" cy="13341281"/>
          </a:xfrm>
        </p:grpSpPr>
        <p:pic>
          <p:nvPicPr>
            <p:cNvPr id="19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43270"/>
            <a:stretch>
              <a:fillRect/>
            </a:stretch>
          </p:blipFill>
          <p:spPr>
            <a:xfrm>
              <a:off x="526703" y="0"/>
              <a:ext cx="5786147" cy="849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Shape 20"/>
            <p:cNvSpPr/>
            <p:nvPr/>
          </p:nvSpPr>
          <p:spPr>
            <a:xfrm>
              <a:off x="0" y="12821497"/>
              <a:ext cx="24384000" cy="519785"/>
            </a:xfrm>
            <a:prstGeom prst="rect">
              <a:avLst/>
            </a:pr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14890182" y="11583621"/>
              <a:ext cx="9493819" cy="164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835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73" y="21600"/>
                  </a:lnTo>
                  <a:cubicBezTo>
                    <a:pt x="50" y="20345"/>
                    <a:pt x="24" y="19090"/>
                    <a:pt x="0" y="17835"/>
                  </a:cubicBezTo>
                  <a:close/>
                </a:path>
              </a:pathLst>
            </a:cu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" name="Shape 22"/>
            <p:cNvSpPr/>
            <p:nvPr/>
          </p:nvSpPr>
          <p:spPr>
            <a:xfrm>
              <a:off x="20807093" y="12365497"/>
              <a:ext cx="2906188" cy="716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r"/>
            </a:lstStyle>
            <a:p>
              <a:pPr/>
              <a:r>
                <a:t>#XPIndia2016</a:t>
              </a:r>
            </a:p>
          </p:txBody>
        </p:sp>
        <p:pic>
          <p:nvPicPr>
            <p:cNvPr id="23" name="image2.png" descr="http://www.iconsdb.com/icons/download/black/twitter-5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112880" y="12243925"/>
              <a:ext cx="867507" cy="8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Shape 25"/>
          <p:cNvSpPr/>
          <p:nvPr/>
        </p:nvSpPr>
        <p:spPr>
          <a:xfrm>
            <a:off x="2460157" y="671247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2460157" y="7030829"/>
            <a:ext cx="19601656" cy="30003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Font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161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65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2"/>
          </p:nvPr>
        </p:nvSpPr>
        <p:spPr>
          <a:xfrm>
            <a:off x="22649537" y="12808587"/>
            <a:ext cx="515264" cy="53848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bg>
      <p:bgPr>
        <a:gradFill flip="none" rotWithShape="1">
          <a:gsLst>
            <a:gs pos="0">
              <a:srgbClr val="595959"/>
            </a:gs>
            <a:gs pos="48000">
              <a:srgbClr val="0D0D0D"/>
            </a:gs>
            <a:gs pos="100000">
              <a:srgbClr val="262626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513" y="2537519"/>
            <a:ext cx="15850975" cy="37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8125855" y="8010128"/>
            <a:ext cx="8132287" cy="3942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sz="6400">
                <a:solidFill>
                  <a:srgbClr val="F2F2F2"/>
                </a:solidFill>
              </a:defRPr>
            </a:pPr>
            <a:r>
              <a:t>19 - 20 August 2016</a:t>
            </a:r>
          </a:p>
          <a:p>
            <a:pPr algn="ctr">
              <a:defRPr sz="6400">
                <a:solidFill>
                  <a:srgbClr val="F2F2F2"/>
                </a:solidFill>
              </a:defRPr>
            </a:pPr>
            <a:r>
              <a:t>Bangalore</a:t>
            </a:r>
          </a:p>
          <a:p>
            <a:pPr algn="ctr">
              <a:defRPr sz="6400">
                <a:solidFill>
                  <a:srgbClr val="F2F2F2"/>
                </a:solidFill>
              </a:defRPr>
            </a:pPr>
          </a:p>
          <a:p>
            <a:pPr algn="ctr">
              <a:defRPr sz="6400" u="sng">
                <a:solidFill>
                  <a:srgbClr val="E46C0A"/>
                </a:solidFill>
              </a:defRPr>
            </a:pPr>
            <a:r>
              <a:t>www.xpconference.in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2"/>
          </p:nvPr>
        </p:nvSpPr>
        <p:spPr>
          <a:xfrm>
            <a:off x="22649537" y="12808587"/>
            <a:ext cx="515264" cy="53848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46C0A"/>
              </a:gs>
              <a:gs pos="100000">
                <a:srgbClr val="E46C0A"/>
              </a:gs>
            </a:gsLst>
            <a:path path="circle">
              <a:fillToRect l="37721" t="-19636" r="62278" b="119636"/>
            </a:path>
          </a:gradFill>
          <a:ln w="50800">
            <a:solidFill>
              <a:srgbClr val="E46C0A"/>
            </a:solidFill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1219200" y="2896543"/>
            <a:ext cx="21433368" cy="9002017"/>
          </a:xfrm>
          <a:prstGeom prst="rect">
            <a:avLst/>
          </a:prstGeom>
        </p:spPr>
        <p:txBody>
          <a:bodyPr/>
          <a:lstStyle>
            <a:lvl1pPr marL="914400" indent="-9144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text styles</a:t>
            </a:r>
          </a:p>
        </p:txBody>
      </p:sp>
      <p:pic>
        <p:nvPicPr>
          <p:cNvPr id="201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8049630" y="12237019"/>
            <a:ext cx="7772507" cy="114052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defRPr sz="8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0" indent="0" algn="ctr">
              <a:buClr>
                <a:srgbClr val="9A9A9A"/>
              </a:buClr>
              <a:buSzTx/>
              <a:buFont typeface="Calibri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914400" indent="0" algn="ctr">
              <a:spcBef>
                <a:spcPts val="1300"/>
              </a:spcBef>
              <a:buClr>
                <a:srgbClr val="9A9A9A"/>
              </a:buClr>
              <a:buSzTx/>
              <a:buFont typeface="Calibri"/>
              <a:buNone/>
              <a:defRPr sz="5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828800" indent="0" algn="ctr">
              <a:spcBef>
                <a:spcPts val="1100"/>
              </a:spcBef>
              <a:buClr>
                <a:srgbClr val="9A9A9A"/>
              </a:buClr>
              <a:buSzTx/>
              <a:buFont typeface="Calibri"/>
              <a:buNone/>
              <a:defRPr sz="4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2743200" indent="0" algn="ctr">
              <a:spcBef>
                <a:spcPts val="900"/>
              </a:spcBef>
              <a:buClr>
                <a:srgbClr val="9A9A9A"/>
              </a:buClr>
              <a:buSzTx/>
              <a:buFont typeface="Calibri"/>
              <a:buNone/>
              <a:def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3657600" indent="0" algn="ctr">
              <a:spcBef>
                <a:spcPts val="900"/>
              </a:spcBef>
              <a:buClr>
                <a:srgbClr val="9A9A9A"/>
              </a:buClr>
              <a:buSzTx/>
              <a:buFont typeface="Calibri"/>
              <a:buNone/>
              <a:def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19917469" y="12915900"/>
            <a:ext cx="504131" cy="5207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3962400" y="549275"/>
            <a:ext cx="16459200" cy="22860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defRPr sz="8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3962400" y="3200399"/>
            <a:ext cx="16459200" cy="9051927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1028700" indent="-571500">
              <a:spcBef>
                <a:spcPts val="1300"/>
              </a:spcBef>
              <a:buClr>
                <a:srgbClr val="000000"/>
              </a:buClr>
              <a:defRPr sz="5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371600" indent="-457200">
              <a:spcBef>
                <a:spcPts val="1100"/>
              </a:spcBef>
              <a:buClr>
                <a:srgbClr val="000000"/>
              </a:buClr>
              <a:defRPr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828800" indent="-457200">
              <a:spcBef>
                <a:spcPts val="9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286000" indent="-457200">
              <a:spcBef>
                <a:spcPts val="90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19917469" y="12915900"/>
            <a:ext cx="504131" cy="5207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30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06626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234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46C0A"/>
              </a:gs>
              <a:gs pos="100000">
                <a:srgbClr val="E46C0A"/>
              </a:gs>
            </a:gsLst>
            <a:path path="circle">
              <a:fillToRect l="37721" t="-19636" r="62278" b="119636"/>
            </a:path>
          </a:gradFill>
          <a:ln w="50800">
            <a:solidFill>
              <a:srgbClr val="E46C0A"/>
            </a:solidFill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xfrm>
            <a:off x="1219200" y="2896543"/>
            <a:ext cx="21433368" cy="9002017"/>
          </a:xfrm>
          <a:prstGeom prst="rect">
            <a:avLst/>
          </a:prstGeom>
        </p:spPr>
        <p:txBody>
          <a:bodyPr/>
          <a:lstStyle>
            <a:lvl1pPr marL="914400" indent="-9144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4572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9144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13716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1828800">
              <a:spcBef>
                <a:spcPts val="1300"/>
              </a:spcBef>
              <a:buSzTx/>
              <a:buNone/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8049630" y="12237019"/>
            <a:ext cx="7772507" cy="114052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Interior Slide - With 2 Text Boxes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3048000" y="0"/>
            <a:ext cx="18313400" cy="2286000"/>
          </a:xfrm>
          <a:prstGeom prst="rect">
            <a:avLst/>
          </a:prstGeom>
          <a:solidFill>
            <a:srgbClr val="002541"/>
          </a:solidFill>
          <a:ln w="25400">
            <a:miter lim="400000"/>
          </a:ln>
        </p:spPr>
        <p:txBody>
          <a:bodyPr lIns="76200" tIns="76200" rIns="76200" bIns="76200" anchor="ctr"/>
          <a:lstStyle/>
          <a:p>
            <a:pPr algn="ctr" defTabSz="1168400">
              <a:buClr>
                <a:srgbClr val="151845"/>
              </a:buClr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3048000" y="2"/>
            <a:ext cx="18313400" cy="13716001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76200" tIns="76200" rIns="76200" bIns="76200"/>
          <a:lstStyle/>
          <a:p>
            <a:pPr algn="ctr" defTabSz="1168400">
              <a:spcBef>
                <a:spcPts val="1100"/>
              </a:spcBef>
              <a:buClr>
                <a:srgbClr val="151845"/>
              </a:buClr>
              <a:buSzPct val="100000"/>
              <a:buChar char="•"/>
              <a:defRPr sz="4800">
                <a:solidFill>
                  <a:srgbClr val="151845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" name="Shape 256"/>
          <p:cNvSpPr/>
          <p:nvPr>
            <p:ph type="body" sz="half" idx="13"/>
          </p:nvPr>
        </p:nvSpPr>
        <p:spPr>
          <a:xfrm>
            <a:off x="12347406" y="2615800"/>
            <a:ext cx="8229601" cy="8229601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365759" indent="-365759" defTabSz="911225">
              <a:spcBef>
                <a:spcPts val="2400"/>
              </a:spcBef>
              <a:buClr>
                <a:srgbClr val="000000"/>
              </a:buClr>
              <a:buFont typeface="Wingdings"/>
              <a:buChar char=""/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Master styles</a:t>
            </a:r>
          </a:p>
        </p:txBody>
      </p:sp>
      <p:sp>
        <p:nvSpPr>
          <p:cNvPr id="257" name="Shape 257"/>
          <p:cNvSpPr/>
          <p:nvPr>
            <p:ph type="body" sz="half" idx="1"/>
          </p:nvPr>
        </p:nvSpPr>
        <p:spPr>
          <a:xfrm>
            <a:off x="3962400" y="2615800"/>
            <a:ext cx="8229600" cy="111002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marL="0" indent="0" defTabSz="911225">
              <a:spcBef>
                <a:spcPts val="4000"/>
              </a:spcBef>
              <a:buClr>
                <a:srgbClr val="FFFFFF"/>
              </a:buClr>
              <a:buSzTx/>
              <a:buFontTx/>
              <a:buNone/>
              <a:defRPr b="1" cap="all"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68326" indent="-568326" defTabSz="911225">
              <a:spcBef>
                <a:spcPts val="900"/>
              </a:spcBef>
              <a:buClr>
                <a:srgbClr val="003C58"/>
              </a:buClr>
              <a:buSzTx/>
              <a:buFontTx/>
              <a:buNone/>
              <a:defRPr sz="40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682626" indent="-454026" defTabSz="911225">
              <a:spcBef>
                <a:spcPts val="1600"/>
              </a:spcBef>
              <a:buClr>
                <a:srgbClr val="003C58"/>
              </a:buClr>
              <a:buSzPct val="103000"/>
              <a:buFont typeface="Arial Black"/>
              <a:buChar char="›"/>
              <a:defRPr sz="36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025525" indent="-454025" defTabSz="911225">
              <a:spcBef>
                <a:spcPts val="600"/>
              </a:spcBef>
              <a:buClr>
                <a:srgbClr val="003C58"/>
              </a:buClr>
              <a:buFont typeface="Arial Black"/>
              <a:buChar char="›"/>
              <a:defRPr sz="32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368425" indent="-454025" defTabSz="911225">
              <a:spcBef>
                <a:spcPts val="600"/>
              </a:spcBef>
              <a:buClr>
                <a:srgbClr val="003C58"/>
              </a:buClr>
              <a:buFont typeface="Arial Black"/>
              <a:buChar char="›"/>
              <a:defRPr sz="28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hape 258"/>
          <p:cNvSpPr/>
          <p:nvPr>
            <p:ph type="sldNum" sz="quarter" idx="2"/>
          </p:nvPr>
        </p:nvSpPr>
        <p:spPr>
          <a:xfrm>
            <a:off x="20310033" y="13516139"/>
            <a:ext cx="266974" cy="259222"/>
          </a:xfrm>
          <a:prstGeom prst="rect">
            <a:avLst/>
          </a:prstGeom>
          <a:ln cap="rnd">
            <a:round/>
          </a:ln>
        </p:spPr>
        <p:txBody>
          <a:bodyPr lIns="0" tIns="0" rIns="0" bIns="0"/>
          <a:lstStyle>
            <a:lvl1pPr defTabSz="911225">
              <a:defRPr sz="18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6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14890182" y="11958335"/>
            <a:ext cx="9493819" cy="164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20807094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27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460157" y="2393503"/>
            <a:ext cx="19601656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272" name="Shape 2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398912" y="-54768"/>
            <a:ext cx="19906735" cy="13770769"/>
            <a:chOff x="0" y="0"/>
            <a:chExt cx="19906733" cy="13770768"/>
          </a:xfrm>
        </p:grpSpPr>
        <p:sp>
          <p:nvSpPr>
            <p:cNvPr id="45" name="Shape 45"/>
            <p:cNvSpPr/>
            <p:nvPr/>
          </p:nvSpPr>
          <p:spPr>
            <a:xfrm flipH="1">
              <a:off x="4816010" y="54768"/>
              <a:ext cx="1" cy="13716001"/>
            </a:xfrm>
            <a:prstGeom prst="line">
              <a:avLst/>
            </a:prstGeom>
            <a:noFill/>
            <a:ln w="12700" cap="flat">
              <a:solidFill>
                <a:srgbClr val="FCD5B5"/>
              </a:solidFill>
              <a:prstDash val="sysDash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0" y="0"/>
              <a:ext cx="19906735" cy="13770769"/>
              <a:chOff x="0" y="0"/>
              <a:chExt cx="19906734" cy="13770768"/>
            </a:xfrm>
          </p:grpSpPr>
          <p:sp>
            <p:nvSpPr>
              <p:cNvPr id="46" name="Shape 46"/>
              <p:cNvSpPr/>
              <p:nvPr/>
            </p:nvSpPr>
            <p:spPr>
              <a:xfrm flipH="1">
                <a:off x="-1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" name="Shape 47"/>
              <p:cNvSpPr/>
              <p:nvPr/>
            </p:nvSpPr>
            <p:spPr>
              <a:xfrm flipH="1">
                <a:off x="2480799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" name="Shape 48"/>
              <p:cNvSpPr/>
              <p:nvPr/>
            </p:nvSpPr>
            <p:spPr>
              <a:xfrm flipH="1">
                <a:off x="7296809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" name="Shape 49"/>
              <p:cNvSpPr/>
              <p:nvPr/>
            </p:nvSpPr>
            <p:spPr>
              <a:xfrm flipH="1">
                <a:off x="979308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" name="Shape 50"/>
              <p:cNvSpPr/>
              <p:nvPr/>
            </p:nvSpPr>
            <p:spPr>
              <a:xfrm flipH="1">
                <a:off x="1227388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" name="Shape 51"/>
              <p:cNvSpPr/>
              <p:nvPr/>
            </p:nvSpPr>
            <p:spPr>
              <a:xfrm flipH="1">
                <a:off x="14833646" y="54768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" name="Shape 52"/>
              <p:cNvSpPr/>
              <p:nvPr/>
            </p:nvSpPr>
            <p:spPr>
              <a:xfrm flipH="1">
                <a:off x="17425934" y="0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" name="Shape 53"/>
              <p:cNvSpPr/>
              <p:nvPr/>
            </p:nvSpPr>
            <p:spPr>
              <a:xfrm flipH="1">
                <a:off x="19906734" y="0"/>
                <a:ext cx="1" cy="13716001"/>
              </a:xfrm>
              <a:prstGeom prst="line">
                <a:avLst/>
              </a:prstGeom>
              <a:noFill/>
              <a:ln w="12700" cap="flat">
                <a:solidFill>
                  <a:srgbClr val="FCD5B5"/>
                </a:solidFill>
                <a:prstDash val="sysDash"/>
                <a:round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6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1926168" y="7554120"/>
            <a:ext cx="20726401" cy="2724151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1926168" y="4553744"/>
            <a:ext cx="207264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text styles</a:t>
            </a:r>
          </a:p>
        </p:txBody>
      </p:sp>
      <p:pic>
        <p:nvPicPr>
          <p:cNvPr id="71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75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ection Header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title"/>
          </p:nvPr>
        </p:nvSpPr>
        <p:spPr>
          <a:xfrm>
            <a:off x="1926168" y="7554120"/>
            <a:ext cx="20726401" cy="2724151"/>
          </a:xfrm>
          <a:prstGeom prst="rect">
            <a:avLst/>
          </a:prstGeom>
        </p:spPr>
        <p:txBody>
          <a:bodyPr anchor="t"/>
          <a:lstStyle>
            <a:lvl1pPr algn="l">
              <a:defRPr b="1" cap="all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1926168" y="4553744"/>
            <a:ext cx="207264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text styles</a:t>
            </a:r>
          </a:p>
        </p:txBody>
      </p:sp>
      <p:pic>
        <p:nvPicPr>
          <p:cNvPr id="86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90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219200" y="2846633"/>
            <a:ext cx="10769600" cy="9051927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1123950" indent="-66675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554479" indent="-640079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20828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25400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100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04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wo Content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15" name="Shape 115"/>
          <p:cNvSpPr/>
          <p:nvPr>
            <p:ph type="body" sz="half" idx="1"/>
          </p:nvPr>
        </p:nvSpPr>
        <p:spPr>
          <a:xfrm>
            <a:off x="1219200" y="2846633"/>
            <a:ext cx="10769600" cy="9051927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1123950" indent="-66675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554479" indent="-640079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20828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2540000" indent="-711200">
              <a:spcBef>
                <a:spcPts val="1300"/>
              </a:spcBef>
              <a:defRPr sz="5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116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20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219200" y="2825551"/>
            <a:ext cx="10773834" cy="1279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31" name="Shape 131"/>
          <p:cNvSpPr/>
          <p:nvPr>
            <p:ph type="body" sz="quarter" idx="13"/>
          </p:nvPr>
        </p:nvSpPr>
        <p:spPr>
          <a:xfrm>
            <a:off x="12386736" y="2825551"/>
            <a:ext cx="10778067" cy="12795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b="1" sz="48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pic>
        <p:nvPicPr>
          <p:cNvPr id="132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36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146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1219200" y="12315687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150" name="image2.png" descr="http://www.iconsdb.com/icons/download/black/twitter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9" y="-24983"/>
            <a:ext cx="24386116" cy="13765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1219200" y="2846633"/>
            <a:ext cx="21945600" cy="90519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219200" y="89247"/>
            <a:ext cx="21945600" cy="228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0"/>
          <a:stretch>
            <a:fillRect/>
          </a:stretch>
        </p:blipFill>
        <p:spPr>
          <a:xfrm>
            <a:off x="1219200" y="12306626"/>
            <a:ext cx="5786147" cy="8490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0" y="13196211"/>
            <a:ext cx="24384000" cy="519787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14890182" y="11958336"/>
            <a:ext cx="9493819" cy="1640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835"/>
                </a:moveTo>
                <a:lnTo>
                  <a:pt x="21600" y="0"/>
                </a:lnTo>
                <a:lnTo>
                  <a:pt x="21600" y="21600"/>
                </a:lnTo>
                <a:lnTo>
                  <a:pt x="73" y="21600"/>
                </a:lnTo>
                <a:cubicBezTo>
                  <a:pt x="50" y="20345"/>
                  <a:pt x="24" y="19090"/>
                  <a:pt x="0" y="17835"/>
                </a:cubicBez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0807093" y="12740212"/>
            <a:ext cx="2906188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r"/>
          </a:lstStyle>
          <a:p>
            <a:pPr/>
            <a:r>
              <a:t>#XPIndia2016</a:t>
            </a:r>
          </a:p>
        </p:txBody>
      </p:sp>
      <p:pic>
        <p:nvPicPr>
          <p:cNvPr id="9" name="image2.png" descr="http://www.iconsdb.com/icons/download/black/twitter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9470" y="12618639"/>
            <a:ext cx="867507" cy="86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2460157" y="2393503"/>
            <a:ext cx="19601655" cy="1"/>
          </a:xfrm>
          <a:prstGeom prst="line">
            <a:avLst/>
          </a:prstGeom>
          <a:ln w="12700">
            <a:solidFill>
              <a:srgbClr val="E46C0A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</p:sldLayoutIdLst>
  <p:transition xmlns:p14="http://schemas.microsoft.com/office/powerpoint/2010/main" spd="med" advClick="1"/>
  <p:txStyles>
    <p:title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1pPr>
      <a:lvl2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2pPr>
      <a:lvl3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3pPr>
      <a:lvl4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4pPr>
      <a:lvl5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5pPr>
      <a:lvl6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6pPr>
      <a:lvl7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7pPr>
      <a:lvl8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8pPr>
      <a:lvl9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Arial Narrow"/>
          <a:ea typeface="Arial Narrow"/>
          <a:cs typeface="Arial Narrow"/>
          <a:sym typeface="Arial Narrow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3pPr>
      <a:lvl4pPr marL="2103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Arial Narrow"/>
          <a:ea typeface="Arial Narrow"/>
          <a:cs typeface="Arial Narrow"/>
          <a:sym typeface="Arial Narrow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ancerKind@gmail.com" TargetMode="External"/><Relationship Id="rId4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Vowels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xfrm>
            <a:off x="5130800" y="3327399"/>
            <a:ext cx="16459200" cy="905192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48729" indent="-648729">
              <a:lnSpc>
                <a:spcPct val="80000"/>
              </a:lnSpc>
              <a:defRPr sz="56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speak words that start with vowels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my fluency increases. </a:t>
            </a:r>
          </a:p>
          <a:p>
            <a:pPr marL="648729" indent="-648729">
              <a:lnSpc>
                <a:spcPct val="80000"/>
              </a:lnSpc>
              <a:defRPr sz="5600"/>
            </a:pPr>
            <a:r>
              <a:t>Vowels: AEIOU (ignore Y for now).</a:t>
            </a:r>
          </a:p>
          <a:p>
            <a:pPr marL="648729" indent="-648729">
              <a:lnSpc>
                <a:spcPct val="80000"/>
              </a:lnSpc>
              <a:defRPr sz="5600"/>
            </a:pPr>
            <a:r>
              <a:t>Acceptance criteria: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i</a:t>
            </a:r>
            <a:r>
              <a:t>-&gt; iay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ate -&gt; ateay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an -&gt; anay</a:t>
            </a:r>
            <a:r>
              <a:t> 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apple -&gt; appleay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t>Handle any lower case word that start with a vowel.</a:t>
            </a:r>
          </a:p>
          <a:p>
            <a:pPr lvl="1" marL="986775" indent="-529575">
              <a:lnSpc>
                <a:spcPct val="80000"/>
              </a:lnSpc>
              <a:defRPr sz="48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High quality and maintainable code!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648729" indent="-648729">
              <a:lnSpc>
                <a:spcPct val="80000"/>
              </a:lnSpc>
              <a:defRPr sz="5600"/>
            </a:pPr>
            <a:r>
              <a:t>Example: translator.translate(“i”); -&gt; “iay”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QU cluster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confuse pigs when I say words that start with QU. Q is a consonant which is always clustered with U, so when moving Q, always move the following U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the pigs understand me.</a:t>
            </a:r>
          </a:p>
          <a:p>
            <a:pPr>
              <a:lnSpc>
                <a:spcPct val="90000"/>
              </a:lnSpc>
            </a:pPr>
            <a:r>
              <a:t>Acceptance criteria:</a:t>
            </a:r>
          </a:p>
          <a:p>
            <a:pPr lvl="1">
              <a:lnSpc>
                <a:spcPct val="90000"/>
              </a:lnSpc>
            </a:pPr>
            <a:r>
              <a:t>quit-&gt; itquay</a:t>
            </a:r>
          </a:p>
          <a:p>
            <a:pPr lvl="1">
              <a:lnSpc>
                <a:spcPct val="90000"/>
              </a:lnSpc>
            </a:pPr>
            <a:r>
              <a:t>quarreling -&gt; arrelingquay</a:t>
            </a:r>
          </a:p>
          <a:p>
            <a:pPr>
              <a:lnSpc>
                <a:spcPct val="90000"/>
              </a:lnSpc>
            </a:pPr>
            <a:r>
              <a:t>Example: translator.translate(“quit”);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Review!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xfrm>
            <a:off x="1219200" y="2896544"/>
            <a:ext cx="21433368" cy="9002016"/>
          </a:xfrm>
          <a:prstGeom prst="rect">
            <a:avLst/>
          </a:prstGeom>
        </p:spPr>
        <p:txBody>
          <a:bodyPr/>
          <a:lstStyle/>
          <a:p>
            <a:pPr/>
            <a:r>
              <a:t>How does translate(..) look?</a:t>
            </a:r>
          </a:p>
          <a:p>
            <a:pPr/>
            <a:r>
              <a:t>How many lines?</a:t>
            </a:r>
          </a:p>
          <a:p>
            <a:pPr/>
            <a:r>
              <a:t>How many branches?</a:t>
            </a:r>
          </a:p>
          <a:p>
            <a:pPr/>
            <a:r>
              <a:t>Any private functions?</a:t>
            </a:r>
          </a:p>
          <a:p>
            <a:pPr/>
            <a:r>
              <a:t>How is translate going to change next iteration?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Adding </a:t>
            </a:r>
            <a:r>
              <a:rPr u="sng"/>
              <a:t>new</a:t>
            </a:r>
            <a:r>
              <a:t> functionality doesn’t require changing </a:t>
            </a:r>
            <a:r>
              <a:rPr u="sng"/>
              <a:t>old</a:t>
            </a:r>
            <a:r>
              <a:t> code</a:t>
            </a:r>
          </a:p>
          <a:p>
            <a:pPr/>
            <a:r>
              <a:t>Low complexity within components </a:t>
            </a:r>
          </a:p>
          <a:p>
            <a:pPr lvl="1" marL="1143000" indent="-685800">
              <a:buChar char="•"/>
            </a:pPr>
            <a:r>
              <a:t>Zero to few branches</a:t>
            </a:r>
          </a:p>
          <a:p>
            <a:pPr lvl="1" marL="1143000" indent="-685800">
              <a:buChar char="•"/>
            </a:pPr>
            <a:r>
              <a:t>Few lines of code</a:t>
            </a:r>
          </a:p>
          <a:p>
            <a:pPr lvl="1" marL="1143000" indent="-685800">
              <a:buChar char="•"/>
            </a:pPr>
            <a:r>
              <a:t>Scope of variables is small</a:t>
            </a:r>
          </a:p>
          <a:p>
            <a:pPr lvl="1" marL="1143000" indent="-685800">
              <a:buChar char="•"/>
            </a:pPr>
          </a:p>
          <a:p>
            <a:pPr/>
            <a:r>
              <a:t>What products are YOU using where you rely on components?</a:t>
            </a:r>
          </a:p>
        </p:txBody>
      </p:sp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Characteristics of Compentization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Use interfaces - method names and arguments are fixed at design time</a:t>
            </a:r>
          </a:p>
          <a:p>
            <a:pPr/>
            <a:r>
              <a:t>Or use annotations - method names and arguments are discovered during execution</a:t>
            </a:r>
          </a:p>
          <a:p>
            <a:pPr/>
          </a:p>
          <a:p>
            <a:pPr/>
            <a:r>
              <a:t>Discover Components via Reflection or a Dependency Injection library.</a:t>
            </a:r>
          </a:p>
        </p:txBody>
      </p:sp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Implementation Details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refactor to components</a:t>
            </a:r>
          </a:p>
        </p:txBody>
      </p:sp>
      <p:sp>
        <p:nvSpPr>
          <p:cNvPr id="330" name="Shape 330"/>
          <p:cNvSpPr/>
          <p:nvPr>
            <p:ph type="body" sz="half" idx="1"/>
          </p:nvPr>
        </p:nvSpPr>
        <p:spPr>
          <a:xfrm>
            <a:off x="1219200" y="2896544"/>
            <a:ext cx="14509983" cy="9002016"/>
          </a:xfrm>
          <a:prstGeom prst="rect">
            <a:avLst/>
          </a:prstGeom>
        </p:spPr>
        <p:txBody>
          <a:bodyPr/>
          <a:lstStyle/>
          <a:p>
            <a:pPr/>
            <a:r>
              <a:t>Currently we have three major features:</a:t>
            </a:r>
          </a:p>
          <a:p>
            <a:pPr lvl="1" marL="685800" indent="-228600">
              <a:buSzPct val="100000"/>
              <a:buAutoNum type="arabicPeriod" startAt="1"/>
            </a:pPr>
            <a:r>
              <a:t>words starting with vowels</a:t>
            </a:r>
          </a:p>
          <a:p>
            <a:pPr lvl="1" marL="685800" indent="-228600">
              <a:buSzPct val="100000"/>
              <a:buAutoNum type="arabicPeriod" startAt="1"/>
            </a:pPr>
            <a:r>
              <a:t>‘qu’ cluster</a:t>
            </a:r>
          </a:p>
          <a:p>
            <a:pPr lvl="1" marL="685800" indent="-228600">
              <a:buSzPct val="100000"/>
              <a:buAutoNum type="arabicPeriod" startAt="1"/>
            </a:pPr>
            <a:r>
              <a:t>simple translation</a:t>
            </a:r>
          </a:p>
          <a:p>
            <a:pPr/>
            <a:r>
              <a:rPr u="sng"/>
              <a:t>You have evidence</a:t>
            </a:r>
            <a:r>
              <a:t> (this is not a YAGNI) that you’ve got a house of horrors. It will only get scarier over time.</a:t>
            </a:r>
          </a:p>
          <a:p>
            <a:pPr/>
            <a:r>
              <a:t>There will be more features in the future.</a:t>
            </a:r>
          </a:p>
        </p:txBody>
      </p:sp>
      <p:pic>
        <p:nvPicPr>
          <p:cNvPr id="331" name="38FE43FE-6C16-41E4-B9DE-17EBCA38447C-L0-001.jpeg"/>
          <p:cNvPicPr>
            <a:picLocks noChangeAspect="1"/>
          </p:cNvPicPr>
          <p:nvPr/>
        </p:nvPicPr>
        <p:blipFill>
          <a:blip r:embed="rId2">
            <a:extLst/>
          </a:blip>
          <a:srcRect l="21539" t="9716" r="24718" b="36541"/>
          <a:stretch>
            <a:fillRect/>
          </a:stretch>
        </p:blipFill>
        <p:spPr>
          <a:xfrm>
            <a:off x="15853948" y="1676201"/>
            <a:ext cx="7772570" cy="10363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34" name="Shape 334"/>
          <p:cNvSpPr/>
          <p:nvPr>
            <p:ph type="body" idx="1"/>
          </p:nvPr>
        </p:nvSpPr>
        <p:spPr>
          <a:xfrm>
            <a:off x="1219200" y="2896544"/>
            <a:ext cx="15955600" cy="9002016"/>
          </a:xfrm>
          <a:prstGeom prst="rect">
            <a:avLst/>
          </a:prstGeom>
        </p:spPr>
        <p:txBody>
          <a:bodyPr/>
          <a:lstStyle/>
          <a:p>
            <a:pPr marL="740663" indent="-740663" defTabSz="1481327">
              <a:spcBef>
                <a:spcPts val="1000"/>
              </a:spcBef>
              <a:defRPr sz="4536"/>
            </a:pPr>
            <a:r>
              <a:t>Switch statements are rarely a good idea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Use static code analysis to find, plan, and exterminate the spooks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Use your business feature requests to analyze for componentization</a:t>
            </a:r>
          </a:p>
          <a:p>
            <a:pPr marL="740663" indent="-740663" defTabSz="1481327">
              <a:spcBef>
                <a:spcPts val="1000"/>
              </a:spcBef>
              <a:defRPr sz="4536"/>
            </a:pPr>
            <a:r>
              <a:t>Your ghostbusters: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Componentize with polymorphic design (interfaces and delegates)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Component Discovery via: Reflection, Annotations, Class Loading</a:t>
            </a:r>
          </a:p>
          <a:p>
            <a:pPr lvl="1" marL="925830" indent="-555498" defTabSz="1481327">
              <a:spcBef>
                <a:spcPts val="1200"/>
              </a:spcBef>
              <a:buSzPct val="100000"/>
              <a:buChar char="•"/>
              <a:defRPr sz="5184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Protocols (Swift)</a:t>
            </a:r>
          </a:p>
        </p:txBody>
      </p:sp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04" t="0" r="204" b="1"/>
          <a:stretch>
            <a:fillRect/>
          </a:stretch>
        </p:blipFill>
        <p:spPr>
          <a:xfrm>
            <a:off x="17086758" y="3326369"/>
            <a:ext cx="7034610" cy="706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66" y="0"/>
                </a:moveTo>
                <a:cubicBezTo>
                  <a:pt x="1252" y="192"/>
                  <a:pt x="0" y="1557"/>
                  <a:pt x="0" y="3216"/>
                </a:cubicBezTo>
                <a:lnTo>
                  <a:pt x="0" y="18463"/>
                </a:lnTo>
                <a:cubicBezTo>
                  <a:pt x="0" y="19974"/>
                  <a:pt x="1040" y="21241"/>
                  <a:pt x="2446" y="21600"/>
                </a:cubicBezTo>
                <a:lnTo>
                  <a:pt x="19154" y="21600"/>
                </a:lnTo>
                <a:cubicBezTo>
                  <a:pt x="20560" y="21241"/>
                  <a:pt x="21600" y="19974"/>
                  <a:pt x="21600" y="18463"/>
                </a:cubicBezTo>
                <a:lnTo>
                  <a:pt x="21600" y="3216"/>
                </a:lnTo>
                <a:cubicBezTo>
                  <a:pt x="21600" y="1557"/>
                  <a:pt x="20348" y="192"/>
                  <a:pt x="18734" y="0"/>
                </a:cubicBezTo>
                <a:lnTo>
                  <a:pt x="286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Switch statements</a:t>
            </a:r>
          </a:p>
          <a:p>
            <a:pPr/>
            <a:r>
              <a:t>If(…) { …} else if(…){…}…</a:t>
            </a:r>
          </a:p>
          <a:p>
            <a:pPr/>
            <a:r>
              <a:t>enums 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Monsters</a:t>
            </a:r>
          </a:p>
        </p:txBody>
      </p:sp>
      <p:pic>
        <p:nvPicPr>
          <p:cNvPr id="3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5700" y="2444588"/>
            <a:ext cx="12786167" cy="954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to learn more: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1219200" y="2896544"/>
            <a:ext cx="21433368" cy="9002016"/>
          </a:xfrm>
          <a:prstGeom prst="rect">
            <a:avLst/>
          </a:prstGeom>
        </p:spPr>
        <p:txBody>
          <a:bodyPr/>
          <a:lstStyle/>
          <a:p>
            <a:pPr/>
            <a:r>
              <a:t>Martin Fowler’s </a:t>
            </a:r>
            <a:r>
              <a:rPr u="sng"/>
              <a:t>Refactoring</a:t>
            </a:r>
            <a:r>
              <a:t> chapter 9, Replace Conditional with Polymorphism</a:t>
            </a:r>
          </a:p>
          <a:p>
            <a:pPr/>
            <a:r>
              <a:t>Kent Beck’s </a:t>
            </a:r>
            <a:r>
              <a:rPr u="sng"/>
              <a:t>Implementation Patterns</a:t>
            </a:r>
            <a:r>
              <a:t> Chapter 5, Delegation</a:t>
            </a:r>
          </a:p>
          <a:p>
            <a:pPr/>
            <a:r>
              <a:t>Robert Martin’s Dependency Inversion Principle (white paper)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ctrTitle"/>
          </p:nvPr>
        </p:nvSpPr>
        <p:spPr>
          <a:xfrm>
            <a:off x="2460157" y="4265712"/>
            <a:ext cx="19601656" cy="2309119"/>
          </a:xfrm>
          <a:prstGeom prst="rect">
            <a:avLst/>
          </a:prstGeom>
        </p:spPr>
        <p:txBody>
          <a:bodyPr/>
          <a:lstStyle/>
          <a:p>
            <a:pPr/>
            <a:r>
              <a:t>Componentize!</a:t>
            </a:r>
          </a:p>
        </p:txBody>
      </p:sp>
      <p:sp>
        <p:nvSpPr>
          <p:cNvPr id="283" name="Shape 283"/>
          <p:cNvSpPr/>
          <p:nvPr>
            <p:ph type="subTitle" sz="quarter" idx="1"/>
          </p:nvPr>
        </p:nvSpPr>
        <p:spPr>
          <a:xfrm>
            <a:off x="2460157" y="7030829"/>
            <a:ext cx="19601656" cy="3000375"/>
          </a:xfrm>
          <a:prstGeom prst="rect">
            <a:avLst/>
          </a:prstGeom>
        </p:spPr>
        <p:txBody>
          <a:bodyPr/>
          <a:lstStyle/>
          <a:p>
            <a:pPr/>
            <a:r>
              <a:t>Stop fiddling with existing classes.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Num" sz="quarter" idx="2"/>
          </p:nvPr>
        </p:nvSpPr>
        <p:spPr>
          <a:xfrm>
            <a:off x="20297333" y="13516139"/>
            <a:ext cx="2796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buClr>
                <a:srgbClr val="929292"/>
              </a:buClr>
              <a:defRPr b="0" cap="none"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&lt;Insert Photo Here&gt;</a:t>
            </a:r>
          </a:p>
        </p:txBody>
      </p:sp>
      <p:sp>
        <p:nvSpPr>
          <p:cNvPr id="287" name="Shape 287"/>
          <p:cNvSpPr/>
          <p:nvPr>
            <p:ph type="body" idx="13"/>
          </p:nvPr>
        </p:nvSpPr>
        <p:spPr>
          <a:xfrm>
            <a:off x="12347406" y="2615800"/>
            <a:ext cx="8280401" cy="10617201"/>
          </a:xfrm>
          <a:prstGeom prst="rect">
            <a:avLst/>
          </a:prstGeom>
        </p:spPr>
        <p:txBody>
          <a:bodyPr/>
          <a:lstStyle/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Lance® Kind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Agile Coaching since 2006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Developer and author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Working in XP environments since 1999</a:t>
            </a:r>
          </a:p>
          <a:p>
            <a:pPr marL="548640" indent="-548640">
              <a:spcBef>
                <a:spcPts val="1200"/>
              </a:spcBef>
              <a:buClr>
                <a:srgbClr val="797979"/>
              </a:buClr>
            </a:pPr>
            <a:r>
              <a:t>TDD/Refactoring fanatic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F89F1C"/>
                </a:solidFill>
                <a:uFill>
                  <a:solidFill>
                    <a:srgbClr val="F89F1C"/>
                  </a:solidFill>
                </a:uFill>
                <a:hlinkClick r:id="rId3" invalidUrl="" action="" tgtFrame="" tooltip="" history="1" highlightClick="0" endSnd="0"/>
              </a:rPr>
              <a:t>LancerKind@gmail.com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Twitter: @LancerKind, WeChat/微信: LancerKind1234</a:t>
            </a:r>
          </a:p>
          <a:p>
            <a:pPr lvl="1" marL="548640" indent="-548640" defTabSz="911225">
              <a:spcBef>
                <a:spcPts val="2400"/>
              </a:spcBef>
              <a:buClr>
                <a:srgbClr val="002441"/>
              </a:buClr>
              <a:buFont typeface="Wingdings"/>
              <a:buChar char=""/>
              <a:defRPr sz="4000">
                <a:solidFill>
                  <a:srgbClr val="002441"/>
                </a:solidFill>
                <a:uFill>
                  <a:solidFill>
                    <a:srgbClr val="002441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+01 208 964 0837</a:t>
            </a:r>
          </a:p>
        </p:txBody>
      </p:sp>
      <p:pic>
        <p:nvPicPr>
          <p:cNvPr id="288" name="pasted-image.tif"/>
          <p:cNvPicPr>
            <a:picLocks noChangeAspect="1"/>
          </p:cNvPicPr>
          <p:nvPr/>
        </p:nvPicPr>
        <p:blipFill>
          <a:blip r:embed="rId4">
            <a:extLst/>
          </a:blip>
          <a:srcRect l="24317" t="0" r="17949" b="0"/>
          <a:stretch>
            <a:fillRect/>
          </a:stretch>
        </p:blipFill>
        <p:spPr>
          <a:xfrm>
            <a:off x="3694931" y="2397060"/>
            <a:ext cx="8407401" cy="1092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9" y="0"/>
                </a:moveTo>
                <a:cubicBezTo>
                  <a:pt x="219" y="0"/>
                  <a:pt x="0" y="169"/>
                  <a:pt x="0" y="377"/>
                </a:cubicBezTo>
                <a:lnTo>
                  <a:pt x="0" y="21223"/>
                </a:lnTo>
                <a:cubicBezTo>
                  <a:pt x="0" y="21431"/>
                  <a:pt x="219" y="21600"/>
                  <a:pt x="489" y="21600"/>
                </a:cubicBezTo>
                <a:lnTo>
                  <a:pt x="21111" y="21600"/>
                </a:lnTo>
                <a:cubicBezTo>
                  <a:pt x="21381" y="21600"/>
                  <a:pt x="21600" y="21431"/>
                  <a:pt x="21600" y="21223"/>
                </a:cubicBezTo>
                <a:lnTo>
                  <a:pt x="21600" y="377"/>
                </a:lnTo>
                <a:cubicBezTo>
                  <a:pt x="21600" y="169"/>
                  <a:pt x="21381" y="0"/>
                  <a:pt x="21111" y="0"/>
                </a:cubicBezTo>
                <a:lnTo>
                  <a:pt x="489" y="0"/>
                </a:lnTo>
                <a:close/>
              </a:path>
            </a:pathLst>
          </a:custGeom>
          <a:ln w="762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0" dist="177800" dir="5400000">
              <a:srgbClr val="000000">
                <a:alpha val="50000"/>
              </a:srgbClr>
            </a:outerShdw>
          </a:effectLst>
        </p:spPr>
      </p:pic>
      <p:sp>
        <p:nvSpPr>
          <p:cNvPr id="289" name="Shape 289"/>
          <p:cNvSpPr/>
          <p:nvPr>
            <p:ph type="title" idx="4294967295"/>
          </p:nvPr>
        </p:nvSpPr>
        <p:spPr>
          <a:xfrm>
            <a:off x="3962400" y="0"/>
            <a:ext cx="16459200" cy="2286000"/>
          </a:xfrm>
          <a:prstGeom prst="rect">
            <a:avLst/>
          </a:prstGeom>
          <a:ln cap="rnd">
            <a:round/>
          </a:ln>
        </p:spPr>
        <p:txBody>
          <a:bodyPr lIns="76200" tIns="76200" rIns="76200" bIns="76200">
            <a:noAutofit/>
          </a:bodyPr>
          <a:lstStyle>
            <a:lvl1pPr algn="l" defTabSz="911225">
              <a:defRPr sz="6400">
                <a:solidFill>
                  <a:srgbClr val="151845"/>
                </a:solidFill>
                <a:uFill>
                  <a:solidFill>
                    <a:srgbClr val="151845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Who am I?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of my work experience</a:t>
            </a:r>
          </a:p>
        </p:txBody>
      </p:sp>
      <p:pic>
        <p:nvPicPr>
          <p:cNvPr id="294" name="Screen Shot 2013-10-31 at 5.00.28 PM-enhanc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0400" y="2477379"/>
            <a:ext cx="7823200" cy="11129542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0" dist="1778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body" idx="1"/>
          </p:nvPr>
        </p:nvSpPr>
        <p:spPr>
          <a:xfrm>
            <a:off x="1219200" y="2846634"/>
            <a:ext cx="21945600" cy="9051926"/>
          </a:xfrm>
          <a:prstGeom prst="rect">
            <a:avLst/>
          </a:prstGeom>
        </p:spPr>
        <p:txBody>
          <a:bodyPr/>
          <a:lstStyle/>
          <a:p>
            <a:pPr/>
            <a:r>
              <a:t>Build a new app, feature by feature (30 minutes)</a:t>
            </a:r>
          </a:p>
          <a:p>
            <a:pPr/>
            <a:r>
              <a:t>Review code to see how it’s growing (15 minutes)</a:t>
            </a:r>
          </a:p>
          <a:p>
            <a:pPr/>
            <a:r>
              <a:t>Discuss characteristics of componentization (30 minutes)</a:t>
            </a:r>
          </a:p>
          <a:p>
            <a:pPr/>
            <a:r>
              <a:t>Refactor (30 minutes)</a:t>
            </a:r>
          </a:p>
          <a:p>
            <a:pPr/>
            <a:r>
              <a:t>What to study to learn more</a:t>
            </a:r>
          </a:p>
        </p:txBody>
      </p:sp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0" y="0"/>
            <a:ext cx="5715000" cy="5715000"/>
          </a:xfrm>
          <a:prstGeom prst="rect">
            <a:avLst/>
          </a:prstGeom>
          <a:ln w="25400" cap="rnd"/>
        </p:spPr>
      </p:pic>
      <p:sp>
        <p:nvSpPr>
          <p:cNvPr id="300" name="Shape 300"/>
          <p:cNvSpPr/>
          <p:nvPr>
            <p:ph type="title"/>
          </p:nvPr>
        </p:nvSpPr>
        <p:spPr>
          <a:xfrm>
            <a:off x="2844800" y="3978275"/>
            <a:ext cx="13030200" cy="2946400"/>
          </a:xfrm>
          <a:prstGeom prst="rect">
            <a:avLst/>
          </a:prstGeom>
        </p:spPr>
        <p:txBody>
          <a:bodyPr/>
          <a:lstStyle/>
          <a:p>
            <a:pPr/>
            <a:r>
              <a:t>English to Pig Latin Translator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10414000" y="8534400"/>
            <a:ext cx="8686800" cy="17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300"/>
                </a:solidFill>
                <a:uFill>
                  <a:solidFill>
                    <a:srgbClr val="FF9300"/>
                  </a:solidFill>
                </a:uFill>
              </a:defRPr>
            </a:lvl1pPr>
          </a:lstStyle>
          <a:p>
            <a:pPr/>
            <a:r>
              <a:t>hello -&gt; ellohay</a:t>
            </a:r>
          </a:p>
        </p:txBody>
      </p:sp>
      <p:pic>
        <p:nvPicPr>
          <p:cNvPr id="302" name="imag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7354358"/>
            <a:ext cx="5715000" cy="5847293"/>
          </a:xfrm>
          <a:prstGeom prst="rect">
            <a:avLst/>
          </a:prstGeom>
          <a:ln w="25400" cap="rnd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Job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GameFun is building a virtual world called Pigtopolis where users log on and communicate using Pig Latin.</a:t>
            </a:r>
          </a:p>
        </p:txBody>
      </p:sp>
      <p:pic>
        <p:nvPicPr>
          <p:cNvPr id="306" name="image3.jpg"/>
          <p:cNvPicPr>
            <a:picLocks noChangeAspect="1"/>
          </p:cNvPicPr>
          <p:nvPr/>
        </p:nvPicPr>
        <p:blipFill>
          <a:blip r:embed="rId2">
            <a:extLst/>
          </a:blip>
          <a:srcRect l="10726" t="5795" r="5916" b="11013"/>
          <a:stretch>
            <a:fillRect/>
          </a:stretch>
        </p:blipFill>
        <p:spPr>
          <a:xfrm>
            <a:off x="6546453" y="6415905"/>
            <a:ext cx="11291094" cy="7056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60" y="0"/>
                </a:moveTo>
                <a:cubicBezTo>
                  <a:pt x="833" y="0"/>
                  <a:pt x="0" y="1333"/>
                  <a:pt x="0" y="2976"/>
                </a:cubicBezTo>
                <a:lnTo>
                  <a:pt x="0" y="18624"/>
                </a:lnTo>
                <a:cubicBezTo>
                  <a:pt x="0" y="20267"/>
                  <a:pt x="833" y="21600"/>
                  <a:pt x="1860" y="21600"/>
                </a:cubicBezTo>
                <a:lnTo>
                  <a:pt x="19740" y="21600"/>
                </a:lnTo>
                <a:cubicBezTo>
                  <a:pt x="20767" y="21600"/>
                  <a:pt x="21600" y="20267"/>
                  <a:pt x="21600" y="18624"/>
                </a:cubicBezTo>
                <a:lnTo>
                  <a:pt x="21600" y="2976"/>
                </a:lnTo>
                <a:cubicBezTo>
                  <a:pt x="21600" y="1333"/>
                  <a:pt x="20767" y="0"/>
                  <a:pt x="19740" y="0"/>
                </a:cubicBezTo>
                <a:lnTo>
                  <a:pt x="1860" y="0"/>
                </a:lnTo>
                <a:close/>
              </a:path>
            </a:pathLst>
          </a:custGeom>
          <a:ln w="25400" cap="rnd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everyone speaks Pig Latin well, so users need a software tool to help them interact until they get good at Pig Latin.</a:t>
            </a:r>
          </a:p>
          <a:p>
            <a:pPr/>
            <a:r>
              <a:t>Story: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game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need</a:t>
            </a:r>
            <a:r>
              <a:t> a Pig Latin Translator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</a:t>
            </a:r>
            <a:r>
              <a:t> the pigs can understand me when I speak to them.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Story: Simple Pig Latin 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xfrm>
            <a:off x="4724400" y="2539999"/>
            <a:ext cx="16459200" cy="10566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55544" indent="-655544">
              <a:lnSpc>
                <a:spcPct val="90000"/>
              </a:lnSpc>
              <a:defRPr sz="52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As a</a:t>
            </a:r>
            <a:r>
              <a:t> player,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 </a:t>
            </a:r>
            <a:r>
              <a:t>express myself with partially fluent words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so </a:t>
            </a:r>
            <a:r>
              <a:t>I can ask simple questions.</a:t>
            </a:r>
          </a:p>
          <a:p>
            <a:pPr marL="655544" indent="-655544">
              <a:lnSpc>
                <a:spcPct val="90000"/>
              </a:lnSpc>
              <a:defRPr sz="5200"/>
            </a:pPr>
            <a:r>
              <a:t>Acceptance criteria: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can -&gt; ancay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you -&gt; ouyay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help -&gt; elphay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me -&gt; emay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t>Handle any lower case word.</a:t>
            </a:r>
          </a:p>
          <a:p>
            <a:pPr lvl="1" marL="985477" indent="-528277">
              <a:lnSpc>
                <a:spcPct val="90000"/>
              </a:lnSpc>
              <a:defRPr sz="44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High quality and maintainable code!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